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75" r:id="rId6"/>
    <p:sldId id="276" r:id="rId7"/>
    <p:sldId id="258" r:id="rId8"/>
    <p:sldId id="268" r:id="rId9"/>
    <p:sldId id="257" r:id="rId10"/>
    <p:sldId id="259" r:id="rId11"/>
    <p:sldId id="260" r:id="rId12"/>
    <p:sldId id="261" r:id="rId13"/>
    <p:sldId id="262" r:id="rId14"/>
    <p:sldId id="274" r:id="rId15"/>
    <p:sldId id="263" r:id="rId16"/>
    <p:sldId id="269" r:id="rId17"/>
    <p:sldId id="264" r:id="rId18"/>
    <p:sldId id="270" r:id="rId19"/>
    <p:sldId id="271" r:id="rId20"/>
    <p:sldId id="272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79B8C-B9BE-4218-9D40-856BF2802E8A}" type="doc">
      <dgm:prSet loTypeId="urn:microsoft.com/office/officeart/2005/8/layout/hList3" loCatId="list" qsTypeId="urn:microsoft.com/office/officeart/2005/8/quickstyle/simple3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F37AC2A9-ABFF-4122-800F-28BA33262D00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Что даёт служба примирения?</a:t>
          </a:r>
          <a:endParaRPr lang="ru-RU" dirty="0"/>
        </a:p>
      </dgm:t>
    </dgm:pt>
    <dgm:pt modelId="{208E157F-EBA5-4DB5-8FDC-26CFF4D349EB}" type="parTrans" cxnId="{BA5AF24E-338B-4A77-AB2D-E4149C516CE9}">
      <dgm:prSet/>
      <dgm:spPr/>
      <dgm:t>
        <a:bodyPr/>
        <a:lstStyle/>
        <a:p>
          <a:endParaRPr lang="ru-RU"/>
        </a:p>
      </dgm:t>
    </dgm:pt>
    <dgm:pt modelId="{18C1923C-BAC8-4F1D-A411-3587B46430CB}" type="sibTrans" cxnId="{BA5AF24E-338B-4A77-AB2D-E4149C516CE9}">
      <dgm:prSet/>
      <dgm:spPr/>
      <dgm:t>
        <a:bodyPr/>
        <a:lstStyle/>
        <a:p>
          <a:endParaRPr lang="ru-RU"/>
        </a:p>
      </dgm:t>
    </dgm:pt>
    <dgm:pt modelId="{50C23E89-EA26-4406-9E7D-4D225B983A11}">
      <dgm:prSet phldrT="[Текст]" custT="1"/>
      <dgm:spPr>
        <a:solidFill>
          <a:srgbClr val="92D050"/>
        </a:solidFill>
      </dgm:spPr>
      <dgm:t>
        <a:bodyPr/>
        <a:lstStyle/>
        <a:p>
          <a:pPr algn="ctr"/>
          <a:r>
            <a:rPr lang="ru-RU" sz="2400" b="1" dirty="0" smtClean="0"/>
            <a:t>Подростку:</a:t>
          </a:r>
        </a:p>
        <a:p>
          <a:pPr algn="l"/>
          <a:r>
            <a:rPr lang="ru-RU" sz="2000" dirty="0" smtClean="0"/>
            <a:t>-Осознать причины своего поступка;</a:t>
          </a:r>
        </a:p>
        <a:p>
          <a:pPr algn="l"/>
          <a:r>
            <a:rPr lang="ru-RU" sz="2000" dirty="0" smtClean="0"/>
            <a:t>-Принести свои извинения;</a:t>
          </a:r>
        </a:p>
        <a:p>
          <a:pPr algn="l"/>
          <a:r>
            <a:rPr lang="ru-RU" sz="2000" dirty="0" smtClean="0"/>
            <a:t>-Загладить причиненный вред;</a:t>
          </a:r>
        </a:p>
        <a:p>
          <a:pPr algn="l"/>
          <a:r>
            <a:rPr lang="ru-RU" sz="2000" dirty="0" smtClean="0"/>
            <a:t>-Вернуть к себе уважение</a:t>
          </a:r>
        </a:p>
        <a:p>
          <a:pPr algn="ctr"/>
          <a:endParaRPr lang="ru-RU" sz="2000" dirty="0"/>
        </a:p>
      </dgm:t>
    </dgm:pt>
    <dgm:pt modelId="{8A42D57F-CDF3-4141-B77B-4CF1821DD39A}" type="parTrans" cxnId="{DBFBBDDE-BAE5-4D84-80CA-A3ECEA90629F}">
      <dgm:prSet/>
      <dgm:spPr/>
      <dgm:t>
        <a:bodyPr/>
        <a:lstStyle/>
        <a:p>
          <a:endParaRPr lang="ru-RU"/>
        </a:p>
      </dgm:t>
    </dgm:pt>
    <dgm:pt modelId="{F42F5716-70CB-4C8D-9260-16549AE28786}" type="sibTrans" cxnId="{DBFBBDDE-BAE5-4D84-80CA-A3ECEA90629F}">
      <dgm:prSet/>
      <dgm:spPr/>
      <dgm:t>
        <a:bodyPr/>
        <a:lstStyle/>
        <a:p>
          <a:endParaRPr lang="ru-RU"/>
        </a:p>
      </dgm:t>
    </dgm:pt>
    <dgm:pt modelId="{7C0227B0-B49B-4E8C-91F4-44E469793541}">
      <dgm:prSet phldrT="[Текст]" custT="1"/>
      <dgm:spPr>
        <a:solidFill>
          <a:srgbClr val="FFFF00"/>
        </a:solidFill>
      </dgm:spPr>
      <dgm:t>
        <a:bodyPr/>
        <a:lstStyle/>
        <a:p>
          <a:pPr algn="ctr">
            <a:tabLst>
              <a:tab pos="95250" algn="l"/>
            </a:tabLst>
          </a:pPr>
          <a:r>
            <a:rPr lang="ru-RU" sz="2400" b="1" dirty="0" smtClean="0"/>
            <a:t>Родителям:</a:t>
          </a:r>
        </a:p>
        <a:p>
          <a:pPr algn="l"/>
          <a:r>
            <a:rPr lang="ru-RU" sz="2100" dirty="0" smtClean="0"/>
            <a:t>-</a:t>
          </a:r>
          <a:r>
            <a:rPr lang="ru-RU" sz="2200" dirty="0" smtClean="0"/>
            <a:t>Помочь ребенку в трудной жизненной ситуации;</a:t>
          </a:r>
        </a:p>
        <a:p>
          <a:pPr algn="l"/>
          <a:r>
            <a:rPr lang="ru-RU" sz="2200" dirty="0" smtClean="0"/>
            <a:t>-Способствовать развитию у него ответственного, взрослого поведения.</a:t>
          </a:r>
          <a:endParaRPr lang="ru-RU" sz="2200" dirty="0"/>
        </a:p>
      </dgm:t>
    </dgm:pt>
    <dgm:pt modelId="{0260BC41-D6D1-4D9F-9673-9E83852C07F7}" type="parTrans" cxnId="{21675471-9582-470C-9649-F831E6C77BED}">
      <dgm:prSet/>
      <dgm:spPr/>
      <dgm:t>
        <a:bodyPr/>
        <a:lstStyle/>
        <a:p>
          <a:endParaRPr lang="ru-RU"/>
        </a:p>
      </dgm:t>
    </dgm:pt>
    <dgm:pt modelId="{ED32F34C-8997-41B9-8016-6A526A7E583F}" type="sibTrans" cxnId="{21675471-9582-470C-9649-F831E6C77BED}">
      <dgm:prSet/>
      <dgm:spPr/>
      <dgm:t>
        <a:bodyPr/>
        <a:lstStyle/>
        <a:p>
          <a:endParaRPr lang="ru-RU"/>
        </a:p>
      </dgm:t>
    </dgm:pt>
    <dgm:pt modelId="{31E7E772-6C84-43C8-A198-2C0E09ED7C78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600" b="1" dirty="0" smtClean="0"/>
            <a:t>Потерпевшему:</a:t>
          </a:r>
        </a:p>
        <a:p>
          <a:pPr algn="l"/>
          <a:r>
            <a:rPr lang="ru-RU" sz="2400" dirty="0" smtClean="0"/>
            <a:t>-Избавиться от негативных переживаний;</a:t>
          </a:r>
        </a:p>
        <a:p>
          <a:pPr algn="l"/>
          <a:r>
            <a:rPr lang="ru-RU" sz="2400" dirty="0" smtClean="0"/>
            <a:t>-Убедиться в том, что справедливость существует.</a:t>
          </a:r>
          <a:endParaRPr lang="ru-RU" sz="2400" dirty="0"/>
        </a:p>
      </dgm:t>
    </dgm:pt>
    <dgm:pt modelId="{178C4F23-E68A-4582-9FCE-753FB2E5D49A}" type="parTrans" cxnId="{D4393607-BEE2-47B2-93AE-590211AFCB84}">
      <dgm:prSet/>
      <dgm:spPr/>
      <dgm:t>
        <a:bodyPr/>
        <a:lstStyle/>
        <a:p>
          <a:endParaRPr lang="ru-RU"/>
        </a:p>
      </dgm:t>
    </dgm:pt>
    <dgm:pt modelId="{C6A803E7-7E95-4274-9FDA-9E83B19A2C8E}" type="sibTrans" cxnId="{D4393607-BEE2-47B2-93AE-590211AFCB84}">
      <dgm:prSet/>
      <dgm:spPr/>
      <dgm:t>
        <a:bodyPr/>
        <a:lstStyle/>
        <a:p>
          <a:endParaRPr lang="ru-RU"/>
        </a:p>
      </dgm:t>
    </dgm:pt>
    <dgm:pt modelId="{301337A8-8EC5-4C4B-91E4-B8F5D55894FD}" type="pres">
      <dgm:prSet presAssocID="{F4A79B8C-B9BE-4218-9D40-856BF2802E8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3CF31-AB1B-4AE1-A1ED-16E93317DCE9}" type="pres">
      <dgm:prSet presAssocID="{F37AC2A9-ABFF-4122-800F-28BA33262D00}" presName="roof" presStyleLbl="dkBgShp" presStyleIdx="0" presStyleCnt="2" custScaleY="40351"/>
      <dgm:spPr/>
      <dgm:t>
        <a:bodyPr/>
        <a:lstStyle/>
        <a:p>
          <a:endParaRPr lang="ru-RU"/>
        </a:p>
      </dgm:t>
    </dgm:pt>
    <dgm:pt modelId="{636E6ED6-B3A7-47A7-B5B2-BEE91F516A04}" type="pres">
      <dgm:prSet presAssocID="{F37AC2A9-ABFF-4122-800F-28BA33262D00}" presName="pillars" presStyleCnt="0"/>
      <dgm:spPr/>
    </dgm:pt>
    <dgm:pt modelId="{C2FD243C-AAC9-4D40-B69E-9E23883D5A44}" type="pres">
      <dgm:prSet presAssocID="{F37AC2A9-ABFF-4122-800F-28BA33262D00}" presName="pillar1" presStyleLbl="node1" presStyleIdx="0" presStyleCnt="3" custScaleY="97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4743E-FF0A-406A-8CF1-D6034DC7848C}" type="pres">
      <dgm:prSet presAssocID="{7C0227B0-B49B-4E8C-91F4-44E469793541}" presName="pillarX" presStyleLbl="node1" presStyleIdx="1" presStyleCnt="3" custScaleX="94998" custScaleY="988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BABEF6-8C63-4BF1-B97E-2320DA3BE550}" type="pres">
      <dgm:prSet presAssocID="{31E7E772-6C84-43C8-A198-2C0E09ED7C78}" presName="pillarX" presStyleLbl="node1" presStyleIdx="2" presStyleCnt="3" custScaleX="117387" custScaleY="80786" custLinFactNeighborX="278" custLinFactNeighborY="-83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6ABCA0-8F11-47FC-9F25-9CE66ED7DB06}" type="pres">
      <dgm:prSet presAssocID="{F37AC2A9-ABFF-4122-800F-28BA33262D00}" presName="base" presStyleLbl="dkBgShp" presStyleIdx="1" presStyleCnt="2" custLinFactNeighborY="69925"/>
      <dgm:spPr>
        <a:solidFill>
          <a:srgbClr val="C00000"/>
        </a:solidFill>
      </dgm:spPr>
    </dgm:pt>
  </dgm:ptLst>
  <dgm:cxnLst>
    <dgm:cxn modelId="{8C3254BD-105C-4934-B07F-21FEE0E9B86E}" type="presOf" srcId="{F37AC2A9-ABFF-4122-800F-28BA33262D00}" destId="{43F3CF31-AB1B-4AE1-A1ED-16E93317DCE9}" srcOrd="0" destOrd="0" presId="urn:microsoft.com/office/officeart/2005/8/layout/hList3"/>
    <dgm:cxn modelId="{67A0F330-29F8-408C-B3BC-553D8437B21C}" type="presOf" srcId="{7C0227B0-B49B-4E8C-91F4-44E469793541}" destId="{9F84743E-FF0A-406A-8CF1-D6034DC7848C}" srcOrd="0" destOrd="0" presId="urn:microsoft.com/office/officeart/2005/8/layout/hList3"/>
    <dgm:cxn modelId="{D4393607-BEE2-47B2-93AE-590211AFCB84}" srcId="{F37AC2A9-ABFF-4122-800F-28BA33262D00}" destId="{31E7E772-6C84-43C8-A198-2C0E09ED7C78}" srcOrd="2" destOrd="0" parTransId="{178C4F23-E68A-4582-9FCE-753FB2E5D49A}" sibTransId="{C6A803E7-7E95-4274-9FDA-9E83B19A2C8E}"/>
    <dgm:cxn modelId="{BA5AF24E-338B-4A77-AB2D-E4149C516CE9}" srcId="{F4A79B8C-B9BE-4218-9D40-856BF2802E8A}" destId="{F37AC2A9-ABFF-4122-800F-28BA33262D00}" srcOrd="0" destOrd="0" parTransId="{208E157F-EBA5-4DB5-8FDC-26CFF4D349EB}" sibTransId="{18C1923C-BAC8-4F1D-A411-3587B46430CB}"/>
    <dgm:cxn modelId="{DBFBBDDE-BAE5-4D84-80CA-A3ECEA90629F}" srcId="{F37AC2A9-ABFF-4122-800F-28BA33262D00}" destId="{50C23E89-EA26-4406-9E7D-4D225B983A11}" srcOrd="0" destOrd="0" parTransId="{8A42D57F-CDF3-4141-B77B-4CF1821DD39A}" sibTransId="{F42F5716-70CB-4C8D-9260-16549AE28786}"/>
    <dgm:cxn modelId="{A0BFDEBD-3235-49C5-AB9F-B6958F59F381}" type="presOf" srcId="{F4A79B8C-B9BE-4218-9D40-856BF2802E8A}" destId="{301337A8-8EC5-4C4B-91E4-B8F5D55894FD}" srcOrd="0" destOrd="0" presId="urn:microsoft.com/office/officeart/2005/8/layout/hList3"/>
    <dgm:cxn modelId="{5A6C2C76-278F-4447-8C75-45EEF2AC5783}" type="presOf" srcId="{50C23E89-EA26-4406-9E7D-4D225B983A11}" destId="{C2FD243C-AAC9-4D40-B69E-9E23883D5A44}" srcOrd="0" destOrd="0" presId="urn:microsoft.com/office/officeart/2005/8/layout/hList3"/>
    <dgm:cxn modelId="{04768E50-7224-4298-B24D-FC2033F0690E}" type="presOf" srcId="{31E7E772-6C84-43C8-A198-2C0E09ED7C78}" destId="{CEBABEF6-8C63-4BF1-B97E-2320DA3BE550}" srcOrd="0" destOrd="0" presId="urn:microsoft.com/office/officeart/2005/8/layout/hList3"/>
    <dgm:cxn modelId="{21675471-9582-470C-9649-F831E6C77BED}" srcId="{F37AC2A9-ABFF-4122-800F-28BA33262D00}" destId="{7C0227B0-B49B-4E8C-91F4-44E469793541}" srcOrd="1" destOrd="0" parTransId="{0260BC41-D6D1-4D9F-9673-9E83852C07F7}" sibTransId="{ED32F34C-8997-41B9-8016-6A526A7E583F}"/>
    <dgm:cxn modelId="{D4915212-2067-46C2-9AA6-3506F6D9588C}" type="presParOf" srcId="{301337A8-8EC5-4C4B-91E4-B8F5D55894FD}" destId="{43F3CF31-AB1B-4AE1-A1ED-16E93317DCE9}" srcOrd="0" destOrd="0" presId="urn:microsoft.com/office/officeart/2005/8/layout/hList3"/>
    <dgm:cxn modelId="{31615E6B-0ED2-4813-BEA1-AAF47D6DB1EF}" type="presParOf" srcId="{301337A8-8EC5-4C4B-91E4-B8F5D55894FD}" destId="{636E6ED6-B3A7-47A7-B5B2-BEE91F516A04}" srcOrd="1" destOrd="0" presId="urn:microsoft.com/office/officeart/2005/8/layout/hList3"/>
    <dgm:cxn modelId="{1D190E2C-F5B4-4286-8590-E5C20F9265E7}" type="presParOf" srcId="{636E6ED6-B3A7-47A7-B5B2-BEE91F516A04}" destId="{C2FD243C-AAC9-4D40-B69E-9E23883D5A44}" srcOrd="0" destOrd="0" presId="urn:microsoft.com/office/officeart/2005/8/layout/hList3"/>
    <dgm:cxn modelId="{6D232264-82CE-454A-9114-DD229ECAB18F}" type="presParOf" srcId="{636E6ED6-B3A7-47A7-B5B2-BEE91F516A04}" destId="{9F84743E-FF0A-406A-8CF1-D6034DC7848C}" srcOrd="1" destOrd="0" presId="urn:microsoft.com/office/officeart/2005/8/layout/hList3"/>
    <dgm:cxn modelId="{916FD3C9-7280-4E16-B6E9-BC2401E7124D}" type="presParOf" srcId="{636E6ED6-B3A7-47A7-B5B2-BEE91F516A04}" destId="{CEBABEF6-8C63-4BF1-B97E-2320DA3BE550}" srcOrd="2" destOrd="0" presId="urn:microsoft.com/office/officeart/2005/8/layout/hList3"/>
    <dgm:cxn modelId="{B3127ED6-1683-49E3-B859-AFE2D6AFC07C}" type="presParOf" srcId="{301337A8-8EC5-4C4B-91E4-B8F5D55894FD}" destId="{9E6ABCA0-8F11-47FC-9F25-9CE66ED7DB0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F3CF31-AB1B-4AE1-A1ED-16E93317DCE9}">
      <dsp:nvSpPr>
        <dsp:cNvPr id="0" name=""/>
        <dsp:cNvSpPr/>
      </dsp:nvSpPr>
      <dsp:spPr>
        <a:xfrm>
          <a:off x="0" y="244826"/>
          <a:ext cx="8064896" cy="662475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Что даёт служба примирения?</a:t>
          </a:r>
          <a:endParaRPr lang="ru-RU" sz="3000" kern="1200" dirty="0"/>
        </a:p>
      </dsp:txBody>
      <dsp:txXfrm>
        <a:off x="0" y="244826"/>
        <a:ext cx="8064896" cy="662475"/>
      </dsp:txXfrm>
    </dsp:sp>
    <dsp:sp modelId="{C2FD243C-AAC9-4D40-B69E-9E23883D5A44}">
      <dsp:nvSpPr>
        <dsp:cNvPr id="0" name=""/>
        <dsp:cNvSpPr/>
      </dsp:nvSpPr>
      <dsp:spPr>
        <a:xfrm>
          <a:off x="3698" y="1440155"/>
          <a:ext cx="2579349" cy="3361342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Подростку: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-Осознать причины своего поступка;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-Принести свои извинения;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-Загладить причиненный вред;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-Вернуть к себе уважение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3698" y="1440155"/>
        <a:ext cx="2579349" cy="3361342"/>
      </dsp:txXfrm>
    </dsp:sp>
    <dsp:sp modelId="{9F84743E-FF0A-406A-8CF1-D6034DC7848C}">
      <dsp:nvSpPr>
        <dsp:cNvPr id="0" name=""/>
        <dsp:cNvSpPr/>
      </dsp:nvSpPr>
      <dsp:spPr>
        <a:xfrm>
          <a:off x="2583047" y="1417125"/>
          <a:ext cx="2450330" cy="3407404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95250" algn="l"/>
            </a:tabLst>
          </a:pPr>
          <a:r>
            <a:rPr lang="ru-RU" sz="2400" b="1" kern="1200" dirty="0" smtClean="0"/>
            <a:t>Родителям: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-</a:t>
          </a:r>
          <a:r>
            <a:rPr lang="ru-RU" sz="2200" kern="1200" dirty="0" smtClean="0"/>
            <a:t>Помочь ребенку в трудной жизненной ситуации;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-Способствовать развитию у него ответственного, взрослого поведения.</a:t>
          </a:r>
          <a:endParaRPr lang="ru-RU" sz="2200" kern="1200" dirty="0"/>
        </a:p>
      </dsp:txBody>
      <dsp:txXfrm>
        <a:off x="2583047" y="1417125"/>
        <a:ext cx="2450330" cy="3407404"/>
      </dsp:txXfrm>
    </dsp:sp>
    <dsp:sp modelId="{CEBABEF6-8C63-4BF1-B97E-2320DA3BE550}">
      <dsp:nvSpPr>
        <dsp:cNvPr id="0" name=""/>
        <dsp:cNvSpPr/>
      </dsp:nvSpPr>
      <dsp:spPr>
        <a:xfrm>
          <a:off x="5037075" y="1440155"/>
          <a:ext cx="3027820" cy="2785293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Потерпевшему: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-Избавиться от негативных переживаний;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-Убедиться в том, что справедливость существует.</a:t>
          </a:r>
          <a:endParaRPr lang="ru-RU" sz="2400" kern="1200" dirty="0"/>
        </a:p>
      </dsp:txBody>
      <dsp:txXfrm>
        <a:off x="5037075" y="1440155"/>
        <a:ext cx="3027820" cy="2785293"/>
      </dsp:txXfrm>
    </dsp:sp>
    <dsp:sp modelId="{9E6ABCA0-8F11-47FC-9F25-9CE66ED7DB06}">
      <dsp:nvSpPr>
        <dsp:cNvPr id="0" name=""/>
        <dsp:cNvSpPr/>
      </dsp:nvSpPr>
      <dsp:spPr>
        <a:xfrm>
          <a:off x="0" y="5089525"/>
          <a:ext cx="8064896" cy="383082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DC13E-9D18-46D0-BA1A-1F1C571E119C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7814C-EF1F-40B7-804E-CF83FAA99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10908-3F52-4E8B-9BCC-B2CA77C361B8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B45E-9751-421A-AD86-2AC6DB14A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55866-FC2D-47FC-8EA4-01FD9F86B66F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C7C10-1C0A-4EBE-83E7-748EBEA602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C9BFC-619C-477E-9791-F5C44FC4E97C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CB763-6F82-412A-937F-2F9F73F82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631E-8485-44C9-8379-C766C2DBC132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1880C-D88E-4CD0-9623-D3F55665E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6285A-DEE3-4D08-9589-19D2FE98B067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1A4AF-0FCE-45FC-83BF-E84E2A246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181F2-8D1D-4192-BBE2-C016F242BC71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E88B8-718F-4AEC-8348-7D42093F05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1D03-0CDA-4D85-B268-47584E808835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B401E-91D5-4DC7-8CB9-00110A845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93BCF-B860-46E7-B30C-40A8430786E9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AB7A9-7A5B-4704-90A7-5536D01C78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6A573-7898-4A50-AE36-273FE47308C7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54665-4CF7-4BE3-B979-D9D92AC46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867C5-504B-4452-ABE0-79A8F722BEB5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97B62-5081-43C0-B902-FAB6705CA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6B21FD-B50F-42CA-943E-F54DA085168B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F3EC2E-E22F-47E7-93AF-053BA50B3D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mosmediator.narod.ru/index/0-1771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281F346F2BEA17C12AE4A393B7D5356468BF5D757A2FA235A8312CAF82N035J" TargetMode="External"/><Relationship Id="rId2" Type="http://schemas.openxmlformats.org/officeDocument/2006/relationships/hyperlink" Target="consultantplus://offline/ref=281F346F2BEA17C12AE4A393B7D535646BB25979747FF537F96422NA3A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281F346F2BEA17C12AE4A393B7D5356468BF5B7D772BA235A8312CAF8205A9E97BFD9C1B85452706N437J" TargetMode="External"/><Relationship Id="rId4" Type="http://schemas.openxmlformats.org/officeDocument/2006/relationships/hyperlink" Target="consultantplus://offline/ref=281F346F2BEA17C12AE4A393B7D5356468BF5A7B762BA235A8312CAF8205A9E97BFD9C1B85452405N43DJ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281F346F2BEA17C12AE4A393B7D5356460B35B75747FF537F96422NA3AJ" TargetMode="External"/><Relationship Id="rId2" Type="http://schemas.openxmlformats.org/officeDocument/2006/relationships/hyperlink" Target="consultantplus://offline/ref=281F346F2BEA17C12AE4A393B7D5356468BE56797B2EA235A8312CAF8205A9E97BFD9C1B85452206N439J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281F346F2BEA17C12AE4A393B7D5356468BE567B7D2AA235A8312CAF82N035J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376264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Школьная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Служба примирения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endParaRPr lang="ru-RU" dirty="0"/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37063"/>
            <a:ext cx="6872288" cy="2160587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FF0000"/>
                </a:solidFill>
              </a:rPr>
              <a:t>Леонова Ирина Алексеевна</a:t>
            </a:r>
            <a:r>
              <a:rPr lang="ru-RU" sz="2400" b="1" smtClean="0">
                <a:solidFill>
                  <a:srgbClr val="FF0000"/>
                </a:solidFill>
              </a:rPr>
              <a:t>,  </a:t>
            </a:r>
          </a:p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куратор </a:t>
            </a:r>
            <a:r>
              <a:rPr lang="ru-RU" sz="2400" b="1" dirty="0" smtClean="0">
                <a:solidFill>
                  <a:srgbClr val="FF0000"/>
                </a:solidFill>
              </a:rPr>
              <a:t>школьной Службы </a:t>
            </a:r>
            <a:r>
              <a:rPr lang="ru-RU" sz="2400" b="1" err="1" smtClean="0">
                <a:solidFill>
                  <a:srgbClr val="FF0000"/>
                </a:solidFill>
              </a:rPr>
              <a:t>примирения</a:t>
            </a:r>
            <a:r>
              <a:rPr lang="ru-RU" sz="2400" b="1" smtClean="0">
                <a:solidFill>
                  <a:srgbClr val="FF0000"/>
                </a:solidFill>
              </a:rPr>
              <a:t>, заместитель </a:t>
            </a:r>
            <a:r>
              <a:rPr lang="ru-RU" sz="2400" b="1" dirty="0" smtClean="0">
                <a:solidFill>
                  <a:srgbClr val="FF0000"/>
                </a:solidFill>
              </a:rPr>
              <a:t>директора по  воспитательной работе МБ НОУ «Гимназия № 48»</a:t>
            </a:r>
          </a:p>
          <a:p>
            <a:pPr eaLnBrk="1" hangingPunct="1"/>
            <a:r>
              <a:rPr lang="ru-RU" sz="2400" b="1" dirty="0" smtClean="0">
                <a:solidFill>
                  <a:srgbClr val="FF0000"/>
                </a:solidFill>
              </a:rPr>
              <a:t>2019г.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eaLnBrk="1" hangingPunct="1"/>
            <a:endParaRPr lang="ru-RU" sz="1800" b="1" dirty="0" smtClean="0">
              <a:solidFill>
                <a:srgbClr val="FF0000"/>
              </a:solidFill>
            </a:endParaRPr>
          </a:p>
        </p:txBody>
      </p:sp>
      <p:pic>
        <p:nvPicPr>
          <p:cNvPr id="4100" name="Picture 4" descr="C:\Users\км\Desktop\эмблема медиация\med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1989138"/>
            <a:ext cx="3473450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</a:rPr>
              <a:t>второй этап – организационный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Формирование добровольной  группы учащихся 7-11 классов, представителей школьного Парламента, с целью последующего их обучения.</a:t>
            </a:r>
            <a:endParaRPr lang="ru-RU" smtClean="0">
              <a:latin typeface="Arial" charset="0"/>
            </a:endParaRPr>
          </a:p>
          <a:p>
            <a:pPr eaLnBrk="1" hangingPunct="1"/>
            <a:r>
              <a:rPr lang="ru-RU" smtClean="0">
                <a:latin typeface="Arial" charset="0"/>
              </a:rPr>
              <a:t>Изучение перечня  нормативных документов, регламентирующих работу группы медиации.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третий этап – учебно-методический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обучение учащихся  навыкам ведения переговоров и отбора случаев для процедуры медиации. </a:t>
            </a:r>
          </a:p>
          <a:p>
            <a:pPr eaLnBrk="1" hangingPunct="1"/>
            <a:r>
              <a:rPr lang="ru-RU" smtClean="0"/>
              <a:t>Включает в себя: </a:t>
            </a:r>
            <a:r>
              <a:rPr lang="ru-RU" u="sng" smtClean="0"/>
              <a:t>обучающий, тренировочный </a:t>
            </a:r>
            <a:r>
              <a:rPr lang="ru-RU" smtClean="0"/>
              <a:t>и</a:t>
            </a:r>
            <a:r>
              <a:rPr lang="ru-RU" u="sng" smtClean="0"/>
              <a:t> практические этапы</a:t>
            </a:r>
            <a:r>
              <a:rPr lang="ru-RU" smtClean="0"/>
              <a:t>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четвертый этап – инновационный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Внедрение медиации в школе, начало работы Школьной службы примирения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Медиаторами были проведены беседы в классных коллективах и выбраны кураторы, которые будут отслеживать конфликтные ситуации в своем классе и при необходимости обращаться в службу примирения.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313"/>
            <a:ext cx="8496300" cy="1071562"/>
          </a:xfrm>
        </p:spPr>
        <p:txBody>
          <a:bodyPr/>
          <a:lstStyle/>
          <a:p>
            <a:pPr marL="484188" eaLnBrk="1" hangingPunct="1"/>
            <a:r>
              <a:rPr lang="ru-RU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Порядок работы школьной службы примирения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42963" y="2162175"/>
            <a:ext cx="7667625" cy="21748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Школьная служба 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примирения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87675" y="4797425"/>
            <a:ext cx="3013075" cy="77311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Актив учащихся: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проведение программ примирения;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информационная деятельность.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695450" y="1336675"/>
            <a:ext cx="6357938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Поступление информации</a:t>
            </a:r>
          </a:p>
        </p:txBody>
      </p:sp>
      <p:sp>
        <p:nvSpPr>
          <p:cNvPr id="23" name="Стрелка вниз 22"/>
          <p:cNvSpPr/>
          <p:nvPr/>
        </p:nvSpPr>
        <p:spPr>
          <a:xfrm>
            <a:off x="1025525" y="2000250"/>
            <a:ext cx="285750" cy="133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2374900" y="2016125"/>
            <a:ext cx="285750" cy="133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23850" y="6165850"/>
            <a:ext cx="8820150" cy="5032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снижение количества конфликтов, перешедших в стадию противоправного поведения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017713" y="1714500"/>
            <a:ext cx="1000125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>
                <a:solidFill>
                  <a:srgbClr val="FFFFFF"/>
                </a:solidFill>
              </a:rPr>
              <a:t>Учащиеся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197225" y="1728788"/>
            <a:ext cx="1928813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>
                <a:solidFill>
                  <a:srgbClr val="FFFFFF"/>
                </a:solidFill>
              </a:rPr>
              <a:t>Очевидцы конфликта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303838" y="1725613"/>
            <a:ext cx="1643062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rgbClr val="FFFFFF"/>
                </a:solidFill>
              </a:rPr>
              <a:t>Коордтнаторы</a:t>
            </a:r>
            <a:endParaRPr lang="ru-RU" sz="1200" b="1" dirty="0">
              <a:solidFill>
                <a:srgbClr val="FFFFFF"/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5926138" y="2014538"/>
            <a:ext cx="285750" cy="133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3929063" y="2014538"/>
            <a:ext cx="285750" cy="133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813" y="1725613"/>
            <a:ext cx="928687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FF"/>
                </a:solidFill>
              </a:rPr>
              <a:t>Учителя</a:t>
            </a:r>
          </a:p>
        </p:txBody>
      </p:sp>
      <p:sp>
        <p:nvSpPr>
          <p:cNvPr id="27" name="Стрелка вниз 26"/>
          <p:cNvSpPr/>
          <p:nvPr/>
        </p:nvSpPr>
        <p:spPr>
          <a:xfrm>
            <a:off x="1116013" y="3357563"/>
            <a:ext cx="6769100" cy="1428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Типы конфликтов</a:t>
            </a:r>
            <a:r>
              <a:rPr lang="ru-RU" sz="1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 межличностные конфликты;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 нецензурные оскорбления;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 угрозы;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причинение незначительного материального ущерба;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 взаимные обиды;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 длительные прогулы в результате конфликта.</a:t>
            </a:r>
          </a:p>
        </p:txBody>
      </p:sp>
      <p:sp>
        <p:nvSpPr>
          <p:cNvPr id="16400" name="Стрелка вправо 31"/>
          <p:cNvSpPr>
            <a:spLocks noChangeArrowheads="1"/>
          </p:cNvSpPr>
          <p:nvPr/>
        </p:nvSpPr>
        <p:spPr bwMode="auto">
          <a:xfrm>
            <a:off x="6156325" y="2565400"/>
            <a:ext cx="1090613" cy="714375"/>
          </a:xfrm>
          <a:prstGeom prst="rightArrow">
            <a:avLst>
              <a:gd name="adj1" fmla="val 50000"/>
              <a:gd name="adj2" fmla="val 49998"/>
            </a:avLst>
          </a:prstGeom>
          <a:solidFill>
            <a:schemeClr val="accent1"/>
          </a:solidFill>
          <a:ln w="25400" algn="ctr">
            <a:solidFill>
              <a:srgbClr val="525977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Другие конфликты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235825" y="2492375"/>
            <a:ext cx="1728788" cy="8636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Муниципальная  служба примирения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43213" y="2420938"/>
            <a:ext cx="3313112" cy="92868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Руководитель: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анализ информации;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отбор дел;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сопровождение учащихся в разрешении конфликтов.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348038" y="5734050"/>
            <a:ext cx="2295525" cy="35718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Участники конфликтов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21"/>
          <p:cNvSpPr/>
          <p:nvPr/>
        </p:nvSpPr>
        <p:spPr>
          <a:xfrm>
            <a:off x="4356100" y="5589588"/>
            <a:ext cx="285750" cy="144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102475" y="1728788"/>
            <a:ext cx="1643063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FF"/>
                </a:solidFill>
              </a:rPr>
              <a:t>«Почтовый ящик»</a:t>
            </a:r>
          </a:p>
        </p:txBody>
      </p:sp>
      <p:sp>
        <p:nvSpPr>
          <p:cNvPr id="31" name="Стрелка вниз 30"/>
          <p:cNvSpPr/>
          <p:nvPr/>
        </p:nvSpPr>
        <p:spPr>
          <a:xfrm>
            <a:off x="7654925" y="2033588"/>
            <a:ext cx="285750" cy="133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143000" y="2447925"/>
          <a:ext cx="809625" cy="811213"/>
        </p:xfrm>
        <a:graphic>
          <a:graphicData uri="http://schemas.openxmlformats.org/presentationml/2006/ole">
            <p:oleObj spid="_x0000_s1026" name="Точечный рисунок" r:id="rId3" imgW="657317" imgH="514422" progId="PBrush">
              <p:embed/>
            </p:oleObj>
          </a:graphicData>
        </a:graphic>
      </p:graphicFrame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1143000" y="304800"/>
            <a:ext cx="74676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449263"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800" b="1">
                <a:solidFill>
                  <a:srgbClr val="C00000"/>
                </a:solidFill>
                <a:latin typeface="Calibri" pitchFamily="34" charset="0"/>
              </a:rPr>
              <a:t>Этапы работы ведущего (медиатора) в программах по заглаживанию вреда </a:t>
            </a:r>
            <a:endParaRPr lang="ru-RU" altLang="ru-RU" sz="28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33" name="Text Box 3"/>
          <p:cNvSpPr txBox="1">
            <a:spLocks noChangeArrowheads="1"/>
          </p:cNvSpPr>
          <p:nvPr/>
        </p:nvSpPr>
        <p:spPr bwMode="auto">
          <a:xfrm>
            <a:off x="1476375" y="5857875"/>
            <a:ext cx="6264275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449263">
              <a:lnSpc>
                <a:spcPct val="2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endParaRPr lang="ru-RU" altLang="ru-RU" sz="2400" b="1">
              <a:solidFill>
                <a:srgbClr val="333399"/>
              </a:solidFill>
              <a:latin typeface="Calibri" pitchFamily="34" charset="0"/>
            </a:endParaRPr>
          </a:p>
          <a:p>
            <a:pPr algn="ctr" defTabSz="449263">
              <a:lnSpc>
                <a:spcPct val="2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800" b="1">
                <a:solidFill>
                  <a:srgbClr val="333399"/>
                </a:solidFill>
                <a:latin typeface="Calibri" pitchFamily="34" charset="0"/>
              </a:rPr>
              <a:t>Восстановительные действия</a:t>
            </a:r>
          </a:p>
        </p:txBody>
      </p:sp>
      <p:sp>
        <p:nvSpPr>
          <p:cNvPr id="1034" name="Text Box 4"/>
          <p:cNvSpPr txBox="1">
            <a:spLocks noChangeArrowheads="1"/>
          </p:cNvSpPr>
          <p:nvPr/>
        </p:nvSpPr>
        <p:spPr bwMode="auto">
          <a:xfrm>
            <a:off x="1835150" y="3716338"/>
            <a:ext cx="5905500" cy="646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449263">
              <a:lnSpc>
                <a:spcPct val="5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400" b="1">
                <a:solidFill>
                  <a:srgbClr val="333399"/>
                </a:solidFill>
                <a:latin typeface="Calibri" pitchFamily="34" charset="0"/>
              </a:rPr>
              <a:t>Примирительная встреча </a:t>
            </a:r>
          </a:p>
          <a:p>
            <a:pPr defTabSz="449263">
              <a:lnSpc>
                <a:spcPct val="5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400" b="1">
                <a:solidFill>
                  <a:srgbClr val="333399"/>
                </a:solidFill>
                <a:latin typeface="Calibri" pitchFamily="34" charset="0"/>
              </a:rPr>
              <a:t>(встреча по заглаживанию вреда) </a:t>
            </a:r>
          </a:p>
        </p:txBody>
      </p:sp>
      <p:sp>
        <p:nvSpPr>
          <p:cNvPr id="1035" name="Text Box 7"/>
          <p:cNvSpPr txBox="1">
            <a:spLocks noChangeArrowheads="1"/>
          </p:cNvSpPr>
          <p:nvPr/>
        </p:nvSpPr>
        <p:spPr bwMode="auto">
          <a:xfrm>
            <a:off x="611188" y="1600200"/>
            <a:ext cx="2016125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449263"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400" b="1">
                <a:solidFill>
                  <a:srgbClr val="333399"/>
                </a:solidFill>
                <a:latin typeface="Calibri" pitchFamily="34" charset="0"/>
              </a:rPr>
              <a:t>Ситуация жертвы</a:t>
            </a:r>
          </a:p>
        </p:txBody>
      </p:sp>
      <p:sp>
        <p:nvSpPr>
          <p:cNvPr id="1036" name="Text Box 8"/>
          <p:cNvSpPr txBox="1">
            <a:spLocks noChangeArrowheads="1"/>
          </p:cNvSpPr>
          <p:nvPr/>
        </p:nvSpPr>
        <p:spPr bwMode="auto">
          <a:xfrm>
            <a:off x="5932488" y="1557338"/>
            <a:ext cx="2982912" cy="830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449263"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400" b="1">
                <a:solidFill>
                  <a:srgbClr val="333399"/>
                </a:solidFill>
                <a:latin typeface="Calibri" pitchFamily="34" charset="0"/>
              </a:rPr>
              <a:t>Ситуация правонарушителя</a:t>
            </a:r>
          </a:p>
        </p:txBody>
      </p:sp>
      <p:sp>
        <p:nvSpPr>
          <p:cNvPr id="1037" name="Arc 9"/>
          <p:cNvSpPr>
            <a:spLocks/>
          </p:cNvSpPr>
          <p:nvPr/>
        </p:nvSpPr>
        <p:spPr bwMode="auto">
          <a:xfrm rot="-10391284" flipH="1" flipV="1">
            <a:off x="2143125" y="3144838"/>
            <a:ext cx="1335088" cy="1711325"/>
          </a:xfrm>
          <a:custGeom>
            <a:avLst/>
            <a:gdLst>
              <a:gd name="T0" fmla="*/ 0 w 13459"/>
              <a:gd name="T1" fmla="*/ 0 h 21600"/>
              <a:gd name="T2" fmla="*/ 2147483647 w 13459"/>
              <a:gd name="T3" fmla="*/ 2147483647 h 21600"/>
              <a:gd name="T4" fmla="*/ 0 w 13459"/>
              <a:gd name="T5" fmla="*/ 2147483647 h 21600"/>
              <a:gd name="T6" fmla="*/ 0 60000 65536"/>
              <a:gd name="T7" fmla="*/ 0 60000 65536"/>
              <a:gd name="T8" fmla="*/ 0 60000 65536"/>
              <a:gd name="T9" fmla="*/ 0 w 13459"/>
              <a:gd name="T10" fmla="*/ 0 h 21600"/>
              <a:gd name="T11" fmla="*/ 13459 w 1345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59" h="21600" fill="none" extrusionOk="0">
                <a:moveTo>
                  <a:pt x="-1" y="0"/>
                </a:moveTo>
                <a:cubicBezTo>
                  <a:pt x="4889" y="0"/>
                  <a:pt x="9634" y="1659"/>
                  <a:pt x="13459" y="4705"/>
                </a:cubicBezTo>
              </a:path>
              <a:path w="13459" h="21600" stroke="0" extrusionOk="0">
                <a:moveTo>
                  <a:pt x="-1" y="0"/>
                </a:moveTo>
                <a:cubicBezTo>
                  <a:pt x="4889" y="0"/>
                  <a:pt x="9634" y="1659"/>
                  <a:pt x="13459" y="470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 cap="sq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8" name="Arc 10"/>
          <p:cNvSpPr>
            <a:spLocks/>
          </p:cNvSpPr>
          <p:nvPr/>
        </p:nvSpPr>
        <p:spPr bwMode="auto">
          <a:xfrm rot="5490558" flipH="1" flipV="1">
            <a:off x="5345113" y="3332162"/>
            <a:ext cx="1676400" cy="1203325"/>
          </a:xfrm>
          <a:custGeom>
            <a:avLst/>
            <a:gdLst>
              <a:gd name="T0" fmla="*/ 2147483647 w 21600"/>
              <a:gd name="T1" fmla="*/ 0 h 16235"/>
              <a:gd name="T2" fmla="*/ 2147483647 w 21600"/>
              <a:gd name="T3" fmla="*/ 2147483647 h 16235"/>
              <a:gd name="T4" fmla="*/ 0 w 21600"/>
              <a:gd name="T5" fmla="*/ 2147483647 h 16235"/>
              <a:gd name="T6" fmla="*/ 0 60000 65536"/>
              <a:gd name="T7" fmla="*/ 0 60000 65536"/>
              <a:gd name="T8" fmla="*/ 0 60000 65536"/>
              <a:gd name="T9" fmla="*/ 0 w 21600"/>
              <a:gd name="T10" fmla="*/ 0 h 16235"/>
              <a:gd name="T11" fmla="*/ 21600 w 21600"/>
              <a:gd name="T12" fmla="*/ 16235 h 162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6235" fill="none" extrusionOk="0">
                <a:moveTo>
                  <a:pt x="14247" y="-1"/>
                </a:moveTo>
                <a:cubicBezTo>
                  <a:pt x="18920" y="4101"/>
                  <a:pt x="21600" y="10017"/>
                  <a:pt x="21600" y="16235"/>
                </a:cubicBezTo>
              </a:path>
              <a:path w="21600" h="16235" stroke="0" extrusionOk="0">
                <a:moveTo>
                  <a:pt x="14247" y="-1"/>
                </a:moveTo>
                <a:cubicBezTo>
                  <a:pt x="18920" y="4101"/>
                  <a:pt x="21600" y="10017"/>
                  <a:pt x="21600" y="16235"/>
                </a:cubicBezTo>
                <a:lnTo>
                  <a:pt x="0" y="16235"/>
                </a:lnTo>
                <a:lnTo>
                  <a:pt x="14247" y="-1"/>
                </a:lnTo>
                <a:close/>
              </a:path>
            </a:pathLst>
          </a:custGeom>
          <a:noFill/>
          <a:ln w="38100" cap="sq">
            <a:solidFill>
              <a:srgbClr val="C00000"/>
            </a:solidFill>
            <a:round/>
            <a:headEnd type="triangle" w="med" len="med"/>
            <a:tailEnd/>
          </a:ln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>
            <a:off x="3568700" y="4581525"/>
            <a:ext cx="1905000" cy="0"/>
          </a:xfrm>
          <a:prstGeom prst="line">
            <a:avLst/>
          </a:prstGeom>
          <a:noFill/>
          <a:ln w="38100" cap="sq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0" name="Line 14"/>
          <p:cNvSpPr>
            <a:spLocks noChangeShapeType="1"/>
          </p:cNvSpPr>
          <p:nvPr/>
        </p:nvSpPr>
        <p:spPr bwMode="auto">
          <a:xfrm flipH="1">
            <a:off x="3492500" y="5157788"/>
            <a:ext cx="2057400" cy="0"/>
          </a:xfrm>
          <a:prstGeom prst="line">
            <a:avLst/>
          </a:prstGeom>
          <a:noFill/>
          <a:ln w="38100" cap="sq">
            <a:solidFill>
              <a:srgbClr val="C0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1" name="Text Box 15"/>
          <p:cNvSpPr txBox="1">
            <a:spLocks noChangeArrowheads="1"/>
          </p:cNvSpPr>
          <p:nvPr/>
        </p:nvSpPr>
        <p:spPr bwMode="auto">
          <a:xfrm>
            <a:off x="2827338" y="2655888"/>
            <a:ext cx="3273425" cy="830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449263"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400" b="1">
                <a:solidFill>
                  <a:srgbClr val="333399"/>
                </a:solidFill>
                <a:latin typeface="Calibri" pitchFamily="34" charset="0"/>
              </a:rPr>
              <a:t>Индивидуальные встречи</a:t>
            </a:r>
          </a:p>
        </p:txBody>
      </p:sp>
      <p:graphicFrame>
        <p:nvGraphicFramePr>
          <p:cNvPr id="1027" name="Object 16"/>
          <p:cNvGraphicFramePr>
            <a:graphicFrameLocks noChangeAspect="1"/>
          </p:cNvGraphicFramePr>
          <p:nvPr/>
        </p:nvGraphicFramePr>
        <p:xfrm>
          <a:off x="3714750" y="1316038"/>
          <a:ext cx="749300" cy="812800"/>
        </p:xfrm>
        <a:graphic>
          <a:graphicData uri="http://schemas.openxmlformats.org/presentationml/2006/ole">
            <p:oleObj spid="_x0000_s1027" name="Точечный рисунок" r:id="rId4" imgW="657317" imgH="514422" progId="PBrush">
              <p:embed/>
            </p:oleObj>
          </a:graphicData>
        </a:graphic>
      </p:graphicFrame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2627313" y="2071688"/>
            <a:ext cx="3673475" cy="44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449263">
              <a:lnSpc>
                <a:spcPct val="2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endParaRPr lang="ru-RU" altLang="ru-RU" sz="2400" b="1">
              <a:solidFill>
                <a:srgbClr val="333399"/>
              </a:solidFill>
              <a:latin typeface="Calibri" pitchFamily="34" charset="0"/>
            </a:endParaRPr>
          </a:p>
          <a:p>
            <a:pPr algn="ctr" defTabSz="449263">
              <a:lnSpc>
                <a:spcPct val="2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400" b="1">
                <a:solidFill>
                  <a:srgbClr val="333399"/>
                </a:solidFill>
                <a:latin typeface="Calibri" pitchFamily="34" charset="0"/>
              </a:rPr>
              <a:t>Медиаторы</a:t>
            </a:r>
            <a:endParaRPr lang="ru-RU" altLang="ru-RU" sz="24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3492500" y="4857750"/>
            <a:ext cx="2057400" cy="2492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449263">
              <a:lnSpc>
                <a:spcPct val="2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800" b="1">
                <a:solidFill>
                  <a:srgbClr val="333399"/>
                </a:solidFill>
                <a:latin typeface="Calibri" pitchFamily="34" charset="0"/>
              </a:rPr>
              <a:t>Диалог</a:t>
            </a: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4500563" y="5300663"/>
            <a:ext cx="20637" cy="649287"/>
          </a:xfrm>
          <a:prstGeom prst="line">
            <a:avLst/>
          </a:prstGeom>
          <a:noFill/>
          <a:ln w="38100" cap="sq">
            <a:solidFill>
              <a:srgbClr val="C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28" name="Объект 1"/>
          <p:cNvGraphicFramePr>
            <a:graphicFrameLocks noChangeAspect="1"/>
          </p:cNvGraphicFramePr>
          <p:nvPr/>
        </p:nvGraphicFramePr>
        <p:xfrm>
          <a:off x="7089775" y="2492375"/>
          <a:ext cx="795338" cy="793750"/>
        </p:xfrm>
        <a:graphic>
          <a:graphicData uri="http://schemas.openxmlformats.org/presentationml/2006/ole">
            <p:oleObj spid="_x0000_s1028" name="Точечный рисунок" r:id="rId5" imgW="657317" imgH="514422" progId="PBrush">
              <p:embed/>
            </p:oleObj>
          </a:graphicData>
        </a:graphic>
      </p:graphicFrame>
      <p:graphicFrame>
        <p:nvGraphicFramePr>
          <p:cNvPr id="1029" name="Объект 2"/>
          <p:cNvGraphicFramePr>
            <a:graphicFrameLocks noChangeAspect="1"/>
          </p:cNvGraphicFramePr>
          <p:nvPr/>
        </p:nvGraphicFramePr>
        <p:xfrm>
          <a:off x="2008188" y="4524375"/>
          <a:ext cx="776287" cy="776288"/>
        </p:xfrm>
        <a:graphic>
          <a:graphicData uri="http://schemas.openxmlformats.org/presentationml/2006/ole">
            <p:oleObj spid="_x0000_s1029" name="Точечный рисунок" r:id="rId6" imgW="657317" imgH="514422" progId="PBrush">
              <p:embed/>
            </p:oleObj>
          </a:graphicData>
        </a:graphic>
      </p:graphicFrame>
      <p:graphicFrame>
        <p:nvGraphicFramePr>
          <p:cNvPr id="1030" name="Объект 3"/>
          <p:cNvGraphicFramePr>
            <a:graphicFrameLocks noChangeAspect="1"/>
          </p:cNvGraphicFramePr>
          <p:nvPr/>
        </p:nvGraphicFramePr>
        <p:xfrm>
          <a:off x="6223000" y="4568825"/>
          <a:ext cx="730250" cy="731838"/>
        </p:xfrm>
        <a:graphic>
          <a:graphicData uri="http://schemas.openxmlformats.org/presentationml/2006/ole">
            <p:oleObj spid="_x0000_s1030" name="Точечный рисунок" r:id="rId7" imgW="657317" imgH="514422" progId="PBrush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664075" y="1316038"/>
          <a:ext cx="749300" cy="812800"/>
        </p:xfrm>
        <a:graphic>
          <a:graphicData uri="http://schemas.openxmlformats.org/presentationml/2006/ole">
            <p:oleObj spid="_x0000_s1031" name="Точечный рисунок" r:id="rId8" imgW="657317" imgH="514422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5"/>
          <p:cNvSpPr>
            <a:spLocks noChangeAspect="1" noChangeArrowheads="1"/>
          </p:cNvSpPr>
          <p:nvPr/>
        </p:nvSpPr>
        <p:spPr bwMode="auto">
          <a:xfrm>
            <a:off x="1643063" y="1357313"/>
            <a:ext cx="58293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49263">
              <a:lnSpc>
                <a:spcPct val="2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ru-RU" alt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605213" y="2962275"/>
            <a:ext cx="2119312" cy="11382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Участники конфликтной ситуации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95288" y="2349500"/>
            <a:ext cx="2603500" cy="4587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Понимание себя 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95288" y="3073400"/>
            <a:ext cx="2808287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Понимание другого 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95288" y="3879850"/>
            <a:ext cx="3113087" cy="568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Осознание последствий  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95288" y="4724400"/>
            <a:ext cx="4030662" cy="1081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Ответственность за изменение ситуации, совместный поиск решения и его реализацию </a:t>
            </a:r>
          </a:p>
        </p:txBody>
      </p:sp>
      <p:sp>
        <p:nvSpPr>
          <p:cNvPr id="2060" name="Text Box 16"/>
          <p:cNvSpPr txBox="1">
            <a:spLocks noChangeArrowheads="1"/>
          </p:cNvSpPr>
          <p:nvPr/>
        </p:nvSpPr>
        <p:spPr bwMode="auto">
          <a:xfrm>
            <a:off x="395288" y="5949950"/>
            <a:ext cx="8542337" cy="630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Восстановительные действия и совместная выработка решения</a:t>
            </a:r>
          </a:p>
        </p:txBody>
      </p:sp>
      <p:graphicFrame>
        <p:nvGraphicFramePr>
          <p:cNvPr id="2050" name="Object 17"/>
          <p:cNvGraphicFramePr>
            <a:graphicFrameLocks noChangeAspect="1"/>
          </p:cNvGraphicFramePr>
          <p:nvPr/>
        </p:nvGraphicFramePr>
        <p:xfrm>
          <a:off x="3740150" y="1557338"/>
          <a:ext cx="785813" cy="576262"/>
        </p:xfrm>
        <a:graphic>
          <a:graphicData uri="http://schemas.openxmlformats.org/presentationml/2006/ole">
            <p:oleObj spid="_x0000_s2050" name="Точечный рисунок" r:id="rId3" imgW="657317" imgH="514422" progId="PBrush">
              <p:embed/>
            </p:oleObj>
          </a:graphicData>
        </a:graphic>
      </p:graphicFrame>
      <p:graphicFrame>
        <p:nvGraphicFramePr>
          <p:cNvPr id="2051" name="Object 18"/>
          <p:cNvGraphicFramePr>
            <a:graphicFrameLocks noChangeAspect="1"/>
          </p:cNvGraphicFramePr>
          <p:nvPr/>
        </p:nvGraphicFramePr>
        <p:xfrm>
          <a:off x="1162050" y="1628775"/>
          <a:ext cx="790575" cy="579438"/>
        </p:xfrm>
        <a:graphic>
          <a:graphicData uri="http://schemas.openxmlformats.org/presentationml/2006/ole">
            <p:oleObj spid="_x0000_s2051" name="Точечный рисунок" r:id="rId4" imgW="657317" imgH="514422" progId="PBrush">
              <p:embed/>
            </p:oleObj>
          </a:graphicData>
        </a:graphic>
      </p:graphicFrame>
      <p:sp>
        <p:nvSpPr>
          <p:cNvPr id="2061" name="Line 20"/>
          <p:cNvSpPr>
            <a:spLocks noChangeShapeType="1"/>
          </p:cNvSpPr>
          <p:nvPr/>
        </p:nvSpPr>
        <p:spPr bwMode="auto">
          <a:xfrm>
            <a:off x="3032125" y="2733675"/>
            <a:ext cx="1203325" cy="1990725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62" name="Line 21"/>
          <p:cNvSpPr>
            <a:spLocks noChangeShapeType="1"/>
          </p:cNvSpPr>
          <p:nvPr/>
        </p:nvSpPr>
        <p:spPr bwMode="auto">
          <a:xfrm flipH="1">
            <a:off x="5122863" y="2728913"/>
            <a:ext cx="1157287" cy="1995487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63" name="Text Box 22"/>
          <p:cNvSpPr txBox="1">
            <a:spLocks noChangeArrowheads="1"/>
          </p:cNvSpPr>
          <p:nvPr/>
        </p:nvSpPr>
        <p:spPr bwMode="auto">
          <a:xfrm>
            <a:off x="3508375" y="2178050"/>
            <a:ext cx="2287588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МЕДИАТОРЫ</a:t>
            </a:r>
          </a:p>
        </p:txBody>
      </p:sp>
      <p:sp>
        <p:nvSpPr>
          <p:cNvPr id="2064" name="Line 23"/>
          <p:cNvSpPr>
            <a:spLocks noChangeShapeType="1"/>
          </p:cNvSpPr>
          <p:nvPr/>
        </p:nvSpPr>
        <p:spPr bwMode="auto">
          <a:xfrm>
            <a:off x="4879975" y="2590800"/>
            <a:ext cx="1195388" cy="711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65" name="Line 24"/>
          <p:cNvSpPr>
            <a:spLocks noChangeShapeType="1"/>
          </p:cNvSpPr>
          <p:nvPr/>
        </p:nvSpPr>
        <p:spPr bwMode="auto">
          <a:xfrm flipH="1">
            <a:off x="3203575" y="2619375"/>
            <a:ext cx="1020763" cy="682625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Text Box 25"/>
          <p:cNvSpPr txBox="1">
            <a:spLocks noChangeArrowheads="1"/>
          </p:cNvSpPr>
          <p:nvPr/>
        </p:nvSpPr>
        <p:spPr bwMode="auto">
          <a:xfrm>
            <a:off x="827088" y="334963"/>
            <a:ext cx="7459662" cy="1077912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lnSpc>
                <a:spcPct val="2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49263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ru-RU" sz="2400" b="1" dirty="0" smtClean="0">
                <a:solidFill>
                  <a:srgbClr val="3333CC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+mj-lt"/>
              </a:rPr>
              <a:t>«Лестница» </a:t>
            </a:r>
          </a:p>
          <a:p>
            <a:pPr algn="ctr" defTabSz="449263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+mj-lt"/>
              </a:rPr>
              <a:t>восстановительной медиации</a:t>
            </a:r>
          </a:p>
        </p:txBody>
      </p:sp>
      <p:graphicFrame>
        <p:nvGraphicFramePr>
          <p:cNvPr id="2052" name="Объект 1"/>
          <p:cNvGraphicFramePr>
            <a:graphicFrameLocks noChangeAspect="1"/>
          </p:cNvGraphicFramePr>
          <p:nvPr/>
        </p:nvGraphicFramePr>
        <p:xfrm>
          <a:off x="7267575" y="1628775"/>
          <a:ext cx="790575" cy="579438"/>
        </p:xfrm>
        <a:graphic>
          <a:graphicData uri="http://schemas.openxmlformats.org/presentationml/2006/ole">
            <p:oleObj spid="_x0000_s2052" name="Точечный рисунок" r:id="rId5" imgW="657317" imgH="514422" progId="PBrush">
              <p:embed/>
            </p:oleObj>
          </a:graphicData>
        </a:graphic>
      </p:graphicFrame>
      <p:sp>
        <p:nvSpPr>
          <p:cNvPr id="2067" name="Text Box 8"/>
          <p:cNvSpPr txBox="1">
            <a:spLocks noChangeArrowheads="1"/>
          </p:cNvSpPr>
          <p:nvPr/>
        </p:nvSpPr>
        <p:spPr bwMode="auto">
          <a:xfrm>
            <a:off x="6280150" y="2406650"/>
            <a:ext cx="2603500" cy="460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r"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Понимание себя </a:t>
            </a:r>
          </a:p>
        </p:txBody>
      </p:sp>
      <p:sp>
        <p:nvSpPr>
          <p:cNvPr id="2068" name="Text Box 9"/>
          <p:cNvSpPr txBox="1">
            <a:spLocks noChangeArrowheads="1"/>
          </p:cNvSpPr>
          <p:nvPr/>
        </p:nvSpPr>
        <p:spPr bwMode="auto">
          <a:xfrm>
            <a:off x="6075363" y="3043238"/>
            <a:ext cx="2808287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r"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Понимание другого </a:t>
            </a:r>
          </a:p>
        </p:txBody>
      </p:sp>
      <p:sp>
        <p:nvSpPr>
          <p:cNvPr id="2069" name="Text Box 10"/>
          <p:cNvSpPr txBox="1">
            <a:spLocks noChangeArrowheads="1"/>
          </p:cNvSpPr>
          <p:nvPr/>
        </p:nvSpPr>
        <p:spPr bwMode="auto">
          <a:xfrm>
            <a:off x="5824538" y="3868738"/>
            <a:ext cx="3113087" cy="568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r"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Осознание последствий  </a:t>
            </a:r>
          </a:p>
        </p:txBody>
      </p:sp>
      <p:sp>
        <p:nvSpPr>
          <p:cNvPr id="2070" name="Text Box 11"/>
          <p:cNvSpPr txBox="1">
            <a:spLocks noChangeArrowheads="1"/>
          </p:cNvSpPr>
          <p:nvPr/>
        </p:nvSpPr>
        <p:spPr bwMode="auto">
          <a:xfrm>
            <a:off x="4908550" y="4724400"/>
            <a:ext cx="4029075" cy="1081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r" defTabSz="449263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ru-RU" altLang="ru-RU" sz="2000">
                <a:solidFill>
                  <a:srgbClr val="333399"/>
                </a:solidFill>
                <a:latin typeface="Calibri" pitchFamily="34" charset="0"/>
              </a:rPr>
              <a:t>Ответственность за изменение ситуации, совместный поиск решения и его реализацию </a:t>
            </a: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729163" y="1543050"/>
          <a:ext cx="787400" cy="576263"/>
        </p:xfrm>
        <a:graphic>
          <a:graphicData uri="http://schemas.openxmlformats.org/presentationml/2006/ole">
            <p:oleObj spid="_x0000_s2053" name="Точечный рисунок" r:id="rId6" imgW="657317" imgH="514422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79388" y="1125538"/>
            <a:ext cx="2016125" cy="1798637"/>
          </a:xfrm>
          <a:prstGeom prst="rect">
            <a:avLst/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Информация о результатах встречи. Презентации перед учителями, родителями и администрацией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75463" y="1125538"/>
            <a:ext cx="2000250" cy="13668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Презентации, стенгазеты создание высокого статуса службы среди школьников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827088" y="333375"/>
            <a:ext cx="72834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1400" b="1"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400" b="1">
                <a:latin typeface="Arial Black" pitchFamily="34" charset="0"/>
                <a:ea typeface="Calibri" pitchFamily="34" charset="0"/>
                <a:cs typeface="Times New Roman" pitchFamily="18" charset="0"/>
              </a:rPr>
              <a:t>Структура школьной службы примирения</a:t>
            </a:r>
            <a:endParaRPr lang="ru-RU" sz="2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484438" y="1341438"/>
            <a:ext cx="1800225" cy="647700"/>
          </a:xfrm>
          <a:prstGeom prst="rect">
            <a:avLst/>
          </a:prstGeom>
          <a:solidFill>
            <a:srgbClr val="4F81BD"/>
          </a:solidFill>
          <a:ln w="127000" cmpd="dbl">
            <a:solidFill>
              <a:srgbClr val="4F81BD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000" b="1">
                <a:latin typeface="Times New Roman" pitchFamily="18" charset="0"/>
              </a:rPr>
              <a:t>Взрослые 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932363" y="1412875"/>
            <a:ext cx="1608137" cy="576263"/>
          </a:xfrm>
          <a:prstGeom prst="rect">
            <a:avLst/>
          </a:prstGeom>
          <a:solidFill>
            <a:srgbClr val="9BBB59"/>
          </a:solidFill>
          <a:ln w="127000" cmpd="dbl">
            <a:solidFill>
              <a:srgbClr val="9BBB59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 b="1">
                <a:latin typeface="Times New Roman" pitchFamily="18" charset="0"/>
              </a:rPr>
              <a:t>Школьники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771775" y="2205038"/>
            <a:ext cx="3455988" cy="2447925"/>
          </a:xfrm>
          <a:prstGeom prst="rect">
            <a:avLst/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>
                <a:latin typeface="Times New Roman" pitchFamily="18" charset="0"/>
              </a:rPr>
              <a:t>Школьная служба примирения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Times New Roman" pitchFamily="18" charset="0"/>
              </a:rPr>
              <a:t>Состоит из детей и взрослых (кураторы)</a:t>
            </a:r>
            <a:endParaRPr lang="ru-RU" b="1" u="sng">
              <a:latin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>
                <a:latin typeface="Times New Roman" pitchFamily="18" charset="0"/>
              </a:rPr>
              <a:t>Служба: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latin typeface="Times New Roman" pitchFamily="18" charset="0"/>
              </a:rPr>
              <a:t>Проводит примирительные встречи, участвует в обучении и супервизии, проводит рекламные и просветительные мероприятия.</a:t>
            </a:r>
            <a:endParaRPr lang="ru-RU" sz="1400" b="1">
              <a:latin typeface="+mn-lt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50825" y="3141663"/>
            <a:ext cx="2089150" cy="1511300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ru-RU" b="1">
                <a:latin typeface="Times New Roman" pitchFamily="18" charset="0"/>
              </a:rPr>
              <a:t>Взаимодействие со школьным психологом и социальным педагогом</a:t>
            </a:r>
            <a:endParaRPr lang="ru-RU" b="1">
              <a:latin typeface="+mn-lt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6516688" y="2708275"/>
            <a:ext cx="2376487" cy="1225550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ru-RU" b="1">
                <a:latin typeface="Times New Roman" pitchFamily="18" charset="0"/>
              </a:rPr>
              <a:t>      </a:t>
            </a:r>
            <a:r>
              <a:rPr lang="ru-RU" sz="1600" b="1">
                <a:latin typeface="Times New Roman" pitchFamily="18" charset="0"/>
              </a:rPr>
              <a:t>Дополнительные направления: проведение</a:t>
            </a:r>
            <a:r>
              <a:rPr lang="ru-RU" b="1">
                <a:latin typeface="Times New Roman" pitchFamily="18" charset="0"/>
              </a:rPr>
              <a:t> </a:t>
            </a:r>
            <a:r>
              <a:rPr lang="ru-RU" sz="1600" b="1">
                <a:latin typeface="Times New Roman" pitchFamily="18" charset="0"/>
              </a:rPr>
              <a:t>тренингов, шефство.</a:t>
            </a:r>
            <a:endParaRPr lang="ru-RU" sz="1600" b="1">
              <a:latin typeface="+mn-lt"/>
            </a:endParaRP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323850" y="4941888"/>
            <a:ext cx="4067175" cy="790575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b="1">
                <a:latin typeface="Times New Roman" pitchFamily="18" charset="0"/>
              </a:rPr>
              <a:t>Информация о конфликтах от учителей и  администрации школы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1258888" y="5876925"/>
            <a:ext cx="3756025" cy="765175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b="1">
                <a:latin typeface="Times New Roman" pitchFamily="18" charset="0"/>
              </a:rPr>
              <a:t>Личные обращения в службу от взрослых и подростков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6732588" y="4292600"/>
            <a:ext cx="2160587" cy="792163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b="1">
                <a:latin typeface="Times New Roman" pitchFamily="18" charset="0"/>
              </a:rPr>
              <a:t>Информация из «ящика» обращений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5364163" y="5229225"/>
            <a:ext cx="3116262" cy="936625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b="1">
                <a:latin typeface="Times New Roman" pitchFamily="18" charset="0"/>
              </a:rPr>
              <a:t>Конфликты подростков, о которых известно самим ведущим</a:t>
            </a:r>
            <a:endParaRPr lang="ru-RU" b="1">
              <a:latin typeface="Calibri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4500563" y="4652963"/>
            <a:ext cx="0" cy="12239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7422" idx="0"/>
            <a:endCxn id="20489" idx="2"/>
          </p:cNvCxnSpPr>
          <p:nvPr/>
        </p:nvCxnSpPr>
        <p:spPr>
          <a:xfrm flipH="1" flipV="1">
            <a:off x="4500563" y="4652963"/>
            <a:ext cx="2420937" cy="5762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7419" idx="0"/>
            <a:endCxn id="20489" idx="2"/>
          </p:cNvCxnSpPr>
          <p:nvPr/>
        </p:nvCxnSpPr>
        <p:spPr>
          <a:xfrm flipV="1">
            <a:off x="2357438" y="4652963"/>
            <a:ext cx="2143125" cy="2889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7421" idx="0"/>
          </p:cNvCxnSpPr>
          <p:nvPr/>
        </p:nvCxnSpPr>
        <p:spPr>
          <a:xfrm flipH="1">
            <a:off x="6157913" y="4260850"/>
            <a:ext cx="165576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 flipV="1">
            <a:off x="2195513" y="2205038"/>
            <a:ext cx="720725" cy="10795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20490" idx="3"/>
          </p:cNvCxnSpPr>
          <p:nvPr/>
        </p:nvCxnSpPr>
        <p:spPr>
          <a:xfrm flipH="1">
            <a:off x="2339975" y="3284538"/>
            <a:ext cx="576263" cy="6127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6300788" y="3357563"/>
            <a:ext cx="287337" cy="349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0489" idx="3"/>
            <a:endCxn id="20481" idx="1"/>
          </p:cNvCxnSpPr>
          <p:nvPr/>
        </p:nvCxnSpPr>
        <p:spPr>
          <a:xfrm flipV="1">
            <a:off x="6227763" y="1808163"/>
            <a:ext cx="647700" cy="16208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Восстановительная медиация помогает</a:t>
            </a:r>
          </a:p>
        </p:txBody>
      </p:sp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>
            <a:off x="179388" y="1849438"/>
            <a:ext cx="287972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Обучающемуся, совершившему проступок:</a:t>
            </a:r>
          </a:p>
          <a:p>
            <a:endParaRPr lang="ru-RU" sz="2000" b="1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ru-RU" sz="2000">
                <a:latin typeface="Calibri" pitchFamily="34" charset="0"/>
              </a:rPr>
              <a:t>- осознание причины своего проступка и его последствий;</a:t>
            </a:r>
          </a:p>
          <a:p>
            <a:r>
              <a:rPr lang="ru-RU" sz="2000">
                <a:latin typeface="Calibri" pitchFamily="34" charset="0"/>
              </a:rPr>
              <a:t>- возможность принести извинения;</a:t>
            </a:r>
          </a:p>
          <a:p>
            <a:r>
              <a:rPr lang="ru-RU" sz="2000">
                <a:latin typeface="Calibri" pitchFamily="34" charset="0"/>
              </a:rPr>
              <a:t>загладить причиненный вред;</a:t>
            </a:r>
          </a:p>
          <a:p>
            <a:r>
              <a:rPr lang="ru-RU" sz="2000">
                <a:latin typeface="Calibri" pitchFamily="34" charset="0"/>
              </a:rPr>
              <a:t>- вернуть к себе уважение и восстановить отношения.</a:t>
            </a:r>
          </a:p>
        </p:txBody>
      </p:sp>
      <p:sp>
        <p:nvSpPr>
          <p:cNvPr id="18436" name="Прямоугольник 5"/>
          <p:cNvSpPr>
            <a:spLocks noChangeArrowheads="1"/>
          </p:cNvSpPr>
          <p:nvPr/>
        </p:nvSpPr>
        <p:spPr bwMode="auto">
          <a:xfrm>
            <a:off x="6661150" y="1828800"/>
            <a:ext cx="2286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Потерпевшему</a:t>
            </a:r>
          </a:p>
          <a:p>
            <a:endParaRPr lang="ru-RU" sz="2000" b="1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ru-RU" sz="2000">
                <a:latin typeface="Calibri" pitchFamily="34" charset="0"/>
              </a:rPr>
              <a:t>- избавиться от негативных переживаний и желания отомстить;</a:t>
            </a:r>
          </a:p>
          <a:p>
            <a:endParaRPr lang="ru-RU" sz="2000">
              <a:latin typeface="Calibri" pitchFamily="34" charset="0"/>
            </a:endParaRPr>
          </a:p>
          <a:p>
            <a:r>
              <a:rPr lang="ru-RU" sz="2000">
                <a:latin typeface="Calibri" pitchFamily="34" charset="0"/>
              </a:rPr>
              <a:t>- убедиться в том, что справедливость существует.</a:t>
            </a:r>
          </a:p>
        </p:txBody>
      </p:sp>
      <p:pic>
        <p:nvPicPr>
          <p:cNvPr id="18437" name="Содержимое 6" descr="DSCN547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59113" y="2492375"/>
            <a:ext cx="3405187" cy="2554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Для подростков: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станут более ответственными и культурными, снизится враждебность, напряжённость и эскалация конфликтов, шире будут использованы мирные процедуры для разрешения конфликтов;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получат новый опыт добровольчества, равноправного сотрудничества и гражданской активности.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повысится  показатель  социального  самочувствия  (в  том  числе субъективные показатели повышения безопасности и снижения конфликтности);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15372" y="793830"/>
            <a:ext cx="7913257" cy="83099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Ожидаемые результаты работы школьной</a:t>
            </a:r>
            <a:endParaRPr lang="ru-RU" sz="2400" b="1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службы примирения</a:t>
            </a:r>
            <a:endParaRPr lang="ru-RU" sz="2400" b="1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79388" y="1123950"/>
            <a:ext cx="8496300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участвующие в примирительных процедурах подростки, ставшие жертвами правонарушений,  получат  удовлетворение:  у  них  восстанавливается  чувство справедливости и безопасности, снижаются ощущения враждебности и угрозы со стороны детской среды;  </a:t>
            </a:r>
          </a:p>
          <a:p>
            <a:pPr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 подростки,  которые  участвуют  в  примирительных  процедурах, проявят раскаяние, возместят вред, который был причинён совершённым им правонарушением, либо проявят стремление посильно возместить такой вред; </a:t>
            </a:r>
          </a:p>
          <a:p>
            <a:pPr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 создадутся  условия  для  планирования  позитивного  будущего  подростков; </a:t>
            </a:r>
          </a:p>
          <a:p>
            <a:pPr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 возрастёт количество внутри школьных конфликтов, разрешенных с использованием технологий восстановительного правосудия (примирительных процедур).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 rtlCol="0">
            <a:normAutofit fontScale="90000"/>
          </a:bodyPr>
          <a:lstStyle/>
          <a:p>
            <a:pPr marL="342900" indent="342900" eaLnBrk="1" fontAlgn="auto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altLang="ru-RU" sz="320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320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3200" b="1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Школьная служба примирения</a:t>
            </a:r>
            <a:br>
              <a:rPr lang="ru-RU" altLang="ru-RU" sz="3200" b="1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</a:br>
            <a:endParaRPr lang="ru-RU" altLang="ru-RU" sz="3200" b="1" smtClean="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557338"/>
            <a:ext cx="8785225" cy="4310062"/>
          </a:xfrm>
        </p:spPr>
        <p:txBody>
          <a:bodyPr rtlCol="0">
            <a:normAutofit/>
          </a:bodyPr>
          <a:lstStyle/>
          <a:p>
            <a:pPr indent="0" algn="ctr" eaLnBrk="1" fontAlgn="auto" hangingPunct="1">
              <a:lnSpc>
                <a:spcPct val="115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333399"/>
                </a:solidFill>
                <a:ea typeface="Calibri"/>
                <a:cs typeface="Times New Roman"/>
              </a:rPr>
              <a:t>Взросло-детская команда</a:t>
            </a:r>
          </a:p>
          <a:p>
            <a:pPr indent="342900" eaLnBrk="1" fontAlgn="auto" hangingPunct="1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ea typeface="Calibri"/>
                <a:cs typeface="Times New Roman"/>
              </a:rPr>
              <a:t>Цель - улучшение отношений в школе и поддержка воспитания </a:t>
            </a:r>
          </a:p>
          <a:p>
            <a:pPr indent="342900" eaLnBrk="1" fontAlgn="auto" hangingPunct="1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ea typeface="Calibri"/>
                <a:cs typeface="Times New Roman"/>
              </a:rPr>
              <a:t>Задача</a:t>
            </a:r>
            <a:r>
              <a:rPr lang="ru-RU" sz="2800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ru-RU" sz="2800" dirty="0" smtClean="0">
                <a:ea typeface="Calibri"/>
                <a:cs typeface="Times New Roman"/>
              </a:rPr>
              <a:t>-  сделать так, чтобы максимальное количество ситуаций </a:t>
            </a:r>
            <a:r>
              <a:rPr lang="ru-RU" dirty="0" smtClean="0">
                <a:ea typeface="Calibri"/>
                <a:cs typeface="Times New Roman"/>
              </a:rPr>
              <a:t>решались </a:t>
            </a:r>
            <a:r>
              <a:rPr lang="ru-RU" sz="2800" dirty="0" smtClean="0">
                <a:ea typeface="Calibri"/>
                <a:cs typeface="Times New Roman"/>
              </a:rPr>
              <a:t>на программах примирения.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11188" y="908050"/>
            <a:ext cx="795655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педагогов и родителей: </a:t>
            </a:r>
            <a:endParaRPr lang="ru-RU" sz="2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•  педагоги получат новые знания и практические навыки в области примирения, выстраивания общественных отношений в детской среде и школе, развития методов и форм гражданского образования, воспитания, социализации школьников;  </a:t>
            </a:r>
          </a:p>
          <a:p>
            <a:pPr algn="just" eaLnBrk="0" hangingPunct="0"/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родители  получат  инструменты  для  разрешения  трудных  ситуаций  и конфликтов; </a:t>
            </a:r>
          </a:p>
          <a:p>
            <a:pPr algn="just" eaLnBrk="0" hangingPunct="0">
              <a:buFontTx/>
              <a:buChar char="•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снизится риск криминализации подростковой среды;  </a:t>
            </a:r>
          </a:p>
          <a:p>
            <a:pPr algn="just" eaLnBrk="0" hangingPunct="0"/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расширится спектр приёмов и подходов, используемых специалистами для поддержания порядка в детской среде; вместо дидактических будут применяются  интерактивные  и  восстановительные  методы.</a:t>
            </a:r>
          </a:p>
          <a:p>
            <a:pPr algn="just" eaLnBrk="0" hangingPunct="0"/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 специалисты смогут включиться в общероссийское движение за восстановительное правосудие. </a:t>
            </a:r>
          </a:p>
          <a:p>
            <a:pPr algn="just" eaLnBrk="0" hangingPunct="0"/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Одним из самых значимых результатов в области деятельности школьных </a:t>
            </a:r>
          </a:p>
          <a:p>
            <a:pPr algn="just" eaLnBrk="0" hangingPunct="0"/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служб  примирения  является  снижение  уголовной  репрессии.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u="sng" dirty="0" smtClean="0">
                <a:solidFill>
                  <a:srgbClr val="FF0000"/>
                </a:solidFill>
                <a:hlinkClick r:id="rId2"/>
              </a:rPr>
              <a:t>Стандарты восстановительной медиации</a:t>
            </a:r>
            <a:endParaRPr lang="ru-RU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разработаны и утверждены Всероссийской ассоциацией восстановительной медиации (17 февраля 2009 г.). Восстановительный подход противостоит подходу, ориентированному на наказание, и направлен на преодоление негативных последствий конфликтов.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Данные стандарты относятся к широкому кругу восстановительных практик: медиация между сторонами «лицом к лицу», «Семейные конференции», «Круги сообществ», «Школьные конференции» и другие практики, в основе которых лежат ценности и принципы восстановительного подхода.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Под медиацией обычно понимается процесс, в рамках которого участники с помощью беспристрастной третьей стороны (медиатора) разрешают конфликт.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10795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C00000"/>
                </a:solidFill>
              </a:rPr>
              <a:t>Медиативный </a:t>
            </a:r>
            <a:br>
              <a:rPr lang="ru-RU" altLang="ru-RU" sz="3200" b="1" smtClean="0">
                <a:solidFill>
                  <a:srgbClr val="C00000"/>
                </a:solidFill>
              </a:rPr>
            </a:br>
            <a:r>
              <a:rPr lang="ru-RU" altLang="ru-RU" sz="3200" b="1" smtClean="0">
                <a:solidFill>
                  <a:srgbClr val="C00000"/>
                </a:solidFill>
              </a:rPr>
              <a:t>(восстановительный) подход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3600450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altLang="ru-RU" sz="2400" smtClean="0"/>
              <a:t>это процесс, в котором медиатор создает условия для восстановления способности людей понимать друг друга и договариваться о приемлемых для них вариантах разрешения проблем (при необходимости </a:t>
            </a:r>
          </a:p>
          <a:p>
            <a:pPr eaLnBrk="1" hangingPunct="1">
              <a:buFontTx/>
              <a:buNone/>
            </a:pPr>
            <a:r>
              <a:rPr lang="ru-RU" altLang="ru-RU" sz="2400" smtClean="0"/>
              <a:t>    о заглаживании причиненного вреда), возникших в результате конфликтных или криминальных ситуаций.</a:t>
            </a:r>
          </a:p>
        </p:txBody>
      </p:sp>
      <p:pic>
        <p:nvPicPr>
          <p:cNvPr id="23556" name="Picture 2" descr="cudik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3933825"/>
            <a:ext cx="27098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507413" cy="1371600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Правовая основа организации служб школьной медиации в образовательных организациях</a:t>
            </a:r>
            <a:endParaRPr lang="ru-RU" altLang="ru-RU" smtClean="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395288" y="1989138"/>
            <a:ext cx="8229600" cy="439261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altLang="ru-RU" sz="2600" smtClean="0">
                <a:hlinkClick r:id="rId2"/>
              </a:rPr>
              <a:t>Конституция</a:t>
            </a:r>
            <a:r>
              <a:rPr lang="ru-RU" altLang="ru-RU" sz="2600" smtClean="0"/>
              <a:t> Российской Федерации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600" smtClean="0"/>
              <a:t>Гражданский </a:t>
            </a:r>
            <a:r>
              <a:rPr lang="ru-RU" altLang="ru-RU" sz="2600" smtClean="0">
                <a:hlinkClick r:id="rId3"/>
              </a:rPr>
              <a:t>кодекс</a:t>
            </a:r>
            <a:r>
              <a:rPr lang="ru-RU" altLang="ru-RU" sz="2600" smtClean="0"/>
              <a:t> Российской Федерации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600" smtClean="0"/>
              <a:t>Семейный </a:t>
            </a:r>
            <a:r>
              <a:rPr lang="ru-RU" altLang="ru-RU" sz="2600" smtClean="0">
                <a:hlinkClick r:id="rId4"/>
              </a:rPr>
              <a:t>кодекс</a:t>
            </a:r>
            <a:r>
              <a:rPr lang="ru-RU" altLang="ru-RU" sz="2600" smtClean="0"/>
              <a:t> Российской Федерации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600" smtClean="0"/>
              <a:t>Федеральный </a:t>
            </a:r>
            <a:r>
              <a:rPr lang="ru-RU" altLang="ru-RU" sz="2600" smtClean="0">
                <a:hlinkClick r:id="rId5"/>
              </a:rPr>
              <a:t>закон</a:t>
            </a:r>
            <a:r>
              <a:rPr lang="ru-RU" altLang="ru-RU" sz="2600" smtClean="0"/>
              <a:t> от 24 июля 1998 г. N 124-ФЗ "Об основных гарантиях прав ребенка в Российской Федерации"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35975" cy="1371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ru-RU" altLang="ru-RU" sz="32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32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320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Правовая основа организации служб школьной медиации в образовательных организациях</a:t>
            </a:r>
            <a:br>
              <a:rPr lang="ru-RU" altLang="ru-RU" sz="320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</a:br>
            <a:endParaRPr lang="ru-RU" altLang="ru-RU" sz="3200" smtClean="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981200"/>
            <a:ext cx="8785225" cy="45434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007D"/>
              </a:buClr>
              <a:buFont typeface="Arial" pitchFamily="34" charset="0"/>
              <a:buChar char="•"/>
              <a:defRPr/>
            </a:pPr>
            <a:r>
              <a:rPr lang="ru-RU" sz="2600" dirty="0">
                <a:solidFill>
                  <a:srgbClr val="000000"/>
                </a:solidFill>
              </a:rPr>
              <a:t>Федеральный </a:t>
            </a:r>
            <a:r>
              <a:rPr lang="ru-RU" sz="2600" dirty="0">
                <a:solidFill>
                  <a:srgbClr val="000000"/>
                </a:solidFill>
                <a:hlinkClick r:id="rId2"/>
              </a:rPr>
              <a:t>закон</a:t>
            </a:r>
            <a:r>
              <a:rPr lang="ru-RU" sz="2600" dirty="0">
                <a:solidFill>
                  <a:srgbClr val="000000"/>
                </a:solidFill>
              </a:rPr>
              <a:t> от 29 декабря 2012 г. N 273-ФЗ "Об образовании в Российской Федерации</a:t>
            </a:r>
            <a:r>
              <a:rPr lang="ru-RU" sz="2600" dirty="0" smtClean="0">
                <a:solidFill>
                  <a:srgbClr val="000000"/>
                </a:solidFill>
              </a:rPr>
              <a:t>"</a:t>
            </a:r>
            <a:endParaRPr lang="ru-RU" sz="2600" dirty="0">
              <a:solidFill>
                <a:srgbClr val="0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rgbClr val="00007D"/>
              </a:buClr>
              <a:buFont typeface="Arial" pitchFamily="34" charset="0"/>
              <a:buChar char="•"/>
              <a:defRPr/>
            </a:pPr>
            <a:r>
              <a:rPr lang="ru-RU" sz="2600" dirty="0">
                <a:solidFill>
                  <a:srgbClr val="000000"/>
                </a:solidFill>
                <a:hlinkClick r:id="rId3"/>
              </a:rPr>
              <a:t>Конвенция</a:t>
            </a:r>
            <a:r>
              <a:rPr lang="ru-RU" sz="2600" dirty="0">
                <a:solidFill>
                  <a:srgbClr val="000000"/>
                </a:solidFill>
              </a:rPr>
              <a:t> о правах </a:t>
            </a:r>
            <a:r>
              <a:rPr lang="ru-RU" sz="2600" dirty="0" smtClean="0">
                <a:solidFill>
                  <a:srgbClr val="000000"/>
                </a:solidFill>
              </a:rPr>
              <a:t>ребенка</a:t>
            </a:r>
            <a:endParaRPr lang="ru-RU" sz="2600" dirty="0">
              <a:solidFill>
                <a:srgbClr val="0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rgbClr val="00007D"/>
              </a:buClr>
              <a:buFont typeface="Arial" pitchFamily="34" charset="0"/>
              <a:buChar char="•"/>
              <a:defRPr/>
            </a:pPr>
            <a:r>
              <a:rPr lang="ru-RU" sz="2600" dirty="0">
                <a:solidFill>
                  <a:srgbClr val="000000"/>
                </a:solidFill>
              </a:rPr>
              <a:t>Конвенции о защите прав детей и сотрудничестве, заключенные в г. Гааге, 1980, 1996, 2007 </a:t>
            </a:r>
            <a:r>
              <a:rPr lang="ru-RU" sz="2600" dirty="0" smtClean="0">
                <a:solidFill>
                  <a:srgbClr val="000000"/>
                </a:solidFill>
              </a:rPr>
              <a:t>годов</a:t>
            </a:r>
            <a:endParaRPr lang="ru-RU" sz="2600" dirty="0">
              <a:solidFill>
                <a:srgbClr val="0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rgbClr val="00007D"/>
              </a:buClr>
              <a:buFont typeface="Arial" pitchFamily="34" charset="0"/>
              <a:buChar char="•"/>
              <a:defRPr/>
            </a:pPr>
            <a:r>
              <a:rPr lang="ru-RU" sz="2600" dirty="0">
                <a:solidFill>
                  <a:srgbClr val="000000"/>
                </a:solidFill>
              </a:rPr>
              <a:t>Федеральный </a:t>
            </a:r>
            <a:r>
              <a:rPr lang="ru-RU" sz="2600" dirty="0">
                <a:solidFill>
                  <a:srgbClr val="000000"/>
                </a:solidFill>
                <a:hlinkClick r:id="rId4"/>
              </a:rPr>
              <a:t>закон</a:t>
            </a:r>
            <a:r>
              <a:rPr lang="ru-RU" sz="2600" dirty="0">
                <a:solidFill>
                  <a:srgbClr val="000000"/>
                </a:solidFill>
              </a:rPr>
              <a:t> от 27 июля 2010 г. N 193-ФЗ "Об альтернативной процедуре урегулирования споров </a:t>
            </a:r>
            <a:endParaRPr lang="ru-RU" sz="2600" dirty="0" smtClean="0">
              <a:solidFill>
                <a:srgbClr val="0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00007D"/>
              </a:buClr>
              <a:buFont typeface="Wingdings" pitchFamily="2" charset="2"/>
              <a:buNone/>
              <a:defRPr/>
            </a:pPr>
            <a:r>
              <a:rPr lang="ru-RU" sz="2600" dirty="0">
                <a:solidFill>
                  <a:srgbClr val="000000"/>
                </a:solidFill>
              </a:rPr>
              <a:t> </a:t>
            </a:r>
            <a:r>
              <a:rPr lang="ru-RU" sz="2600" dirty="0" smtClean="0">
                <a:solidFill>
                  <a:srgbClr val="000000"/>
                </a:solidFill>
              </a:rPr>
              <a:t>   с </a:t>
            </a:r>
            <a:r>
              <a:rPr lang="ru-RU" sz="2600" dirty="0">
                <a:solidFill>
                  <a:srgbClr val="000000"/>
                </a:solidFill>
              </a:rPr>
              <a:t>участием посредника (процедуре медиации</a:t>
            </a:r>
            <a:r>
              <a:rPr lang="ru-RU" sz="2600" dirty="0" smtClean="0">
                <a:solidFill>
                  <a:srgbClr val="000000"/>
                </a:solidFill>
              </a:rPr>
              <a:t>)"</a:t>
            </a:r>
            <a:endParaRPr lang="ru-RU" sz="2600" dirty="0">
              <a:solidFill>
                <a:srgbClr val="0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88913"/>
            <a:ext cx="8424863" cy="6135687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При поддержке взрослого куратора</a:t>
            </a:r>
            <a:r>
              <a:rPr lang="ru-RU" b="1" dirty="0" smtClean="0">
                <a:solidFill>
                  <a:srgbClr val="FF0000"/>
                </a:solidFill>
              </a:rPr>
              <a:t> в Службе </a:t>
            </a:r>
            <a:r>
              <a:rPr lang="ru-RU" b="1" i="1" dirty="0" smtClean="0">
                <a:solidFill>
                  <a:srgbClr val="FF0000"/>
                </a:solidFill>
              </a:rPr>
              <a:t>работают сами школьники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Это важно, поскольку: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подростки лучше знают ситуацию в школе;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ровесникам больше доверяют и расскажут то, что никогда не доверят взрослому;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деятельность в качестве ведущего меняет подростков, поскольку им нужно реально проявлять толерантность, видеть разные точки зрения, помогать договариваться;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это элемент истинного самоуправления, когда часть полномочий взрослых (по разрешению конфликта) передается детям.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преодоление враждебности между сторонами; 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участие самих сторон в конструктивном разрешении ситуации.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Встречи участников конфликта, организуемые ведущим </a:t>
            </a:r>
            <a:r>
              <a:rPr lang="ru-RU" b="1" dirty="0" smtClean="0"/>
              <a:t>(</a:t>
            </a:r>
            <a:r>
              <a:rPr lang="ru-RU" b="1" i="1" dirty="0" smtClean="0"/>
              <a:t>медиатором,</a:t>
            </a:r>
            <a:r>
              <a:rPr lang="ru-RU" b="1" dirty="0" smtClean="0"/>
              <a:t> </a:t>
            </a:r>
            <a:r>
              <a:rPr lang="ru-RU" b="1" i="1" dirty="0" smtClean="0"/>
              <a:t>нейтральным посредником</a:t>
            </a:r>
            <a:r>
              <a:rPr lang="ru-RU" b="1" dirty="0" smtClean="0"/>
              <a:t>) за «столом переговоров», называются </a:t>
            </a:r>
            <a:r>
              <a:rPr lang="ru-RU" b="1" i="1" dirty="0" smtClean="0"/>
              <a:t>программой примирения</a:t>
            </a:r>
            <a:r>
              <a:rPr lang="ru-RU" b="1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4213" y="827088"/>
            <a:ext cx="66246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FF0000"/>
                </a:solidFill>
                <a:latin typeface="Constantia" pitchFamily="18" charset="0"/>
                <a:cs typeface="Times New Roman" pitchFamily="18" charset="0"/>
              </a:rPr>
              <a:t>Важным </a:t>
            </a:r>
            <a:r>
              <a:rPr lang="ru-RU" sz="2800" b="1" i="1">
                <a:solidFill>
                  <a:srgbClr val="FF0000"/>
                </a:solidFill>
                <a:latin typeface="Constantia" pitchFamily="18" charset="0"/>
                <a:cs typeface="Times New Roman" pitchFamily="18" charset="0"/>
              </a:rPr>
              <a:t>результатом</a:t>
            </a:r>
            <a:r>
              <a:rPr lang="ru-RU" sz="2800" b="1">
                <a:solidFill>
                  <a:srgbClr val="FF0000"/>
                </a:solidFill>
                <a:latin typeface="Constantia" pitchFamily="18" charset="0"/>
                <a:cs typeface="Times New Roman" pitchFamily="18" charset="0"/>
              </a:rPr>
              <a:t> разрешения конфликта является: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620713"/>
            <a:ext cx="2160588" cy="361950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atin typeface="+mn-lt"/>
              </a:rPr>
              <a:t>Направления:</a:t>
            </a:r>
            <a:endParaRPr lang="ru-RU" sz="24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981075"/>
            <a:ext cx="5761038" cy="1709738"/>
          </a:xfrm>
        </p:spPr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создание психологического комфорта всем учащимся, оказавшимся в конфликтной ситуации;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предупреждение повторных правонарушений.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067175" y="2492375"/>
            <a:ext cx="4033838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Опирается на принципы: </a:t>
            </a:r>
            <a:endParaRPr lang="ru-RU" sz="24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356100" y="2924175"/>
            <a:ext cx="3529013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400">
                <a:latin typeface="Constantia" pitchFamily="18" charset="0"/>
                <a:ea typeface="Calibri" pitchFamily="34" charset="0"/>
                <a:cs typeface="Times New Roman" pitchFamily="18" charset="0"/>
              </a:rPr>
              <a:t>добровольности;</a:t>
            </a:r>
          </a:p>
          <a:p>
            <a:pPr eaLnBrk="0" hangingPunct="0"/>
            <a:r>
              <a:rPr lang="ru-RU" sz="2400">
                <a:latin typeface="Constantia" pitchFamily="18" charset="0"/>
                <a:ea typeface="Calibri" pitchFamily="34" charset="0"/>
                <a:cs typeface="Times New Roman" pitchFamily="18" charset="0"/>
              </a:rPr>
              <a:t>• конфиденциальности;</a:t>
            </a:r>
          </a:p>
          <a:p>
            <a:pPr eaLnBrk="0" hangingPunct="0"/>
            <a:r>
              <a:rPr lang="ru-RU" sz="2400">
                <a:latin typeface="Constantia" pitchFamily="18" charset="0"/>
                <a:ea typeface="Calibri" pitchFamily="34" charset="0"/>
                <a:cs typeface="Times New Roman" pitchFamily="18" charset="0"/>
              </a:rPr>
              <a:t>• нейтральности.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50825" y="4506913"/>
            <a:ext cx="7058025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Программа примирения концентрируется на: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50825" y="4911725"/>
            <a:ext cx="81375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sz="2400">
                <a:latin typeface="Constantia" pitchFamily="18" charset="0"/>
                <a:ea typeface="Calibri" pitchFamily="34" charset="0"/>
                <a:cs typeface="Times New Roman" pitchFamily="18" charset="0"/>
              </a:rPr>
              <a:t>примирении сторон;</a:t>
            </a:r>
          </a:p>
          <a:p>
            <a:pPr eaLnBrk="0" hangingPunct="0">
              <a:buFontTx/>
              <a:buChar char="•"/>
            </a:pPr>
            <a:r>
              <a:rPr lang="ru-RU" sz="2400">
                <a:latin typeface="Constantia" pitchFamily="18" charset="0"/>
                <a:ea typeface="Calibri" pitchFamily="34" charset="0"/>
                <a:cs typeface="Times New Roman" pitchFamily="18" charset="0"/>
              </a:rPr>
              <a:t>возмещении ущерба самим нарушителем;</a:t>
            </a:r>
          </a:p>
          <a:p>
            <a:pPr eaLnBrk="0" hangingPunct="0">
              <a:buFontTx/>
              <a:buChar char="•"/>
            </a:pPr>
            <a:r>
              <a:rPr lang="ru-RU" sz="2400">
                <a:latin typeface="Constantia" pitchFamily="18" charset="0"/>
                <a:ea typeface="Calibri" pitchFamily="34" charset="0"/>
                <a:cs typeface="Times New Roman" pitchFamily="18" charset="0"/>
              </a:rPr>
              <a:t>активное участие сторон в разрешении ситуации;</a:t>
            </a:r>
          </a:p>
          <a:p>
            <a:pPr eaLnBrk="0" hangingPunct="0">
              <a:buFontTx/>
              <a:buChar char="•"/>
            </a:pPr>
            <a:r>
              <a:rPr lang="ru-RU" sz="2400">
                <a:latin typeface="Constantia" pitchFamily="18" charset="0"/>
                <a:ea typeface="Calibri" pitchFamily="34" charset="0"/>
                <a:cs typeface="Times New Roman" pitchFamily="18" charset="0"/>
              </a:rPr>
              <a:t>включение сообщества в нормализацию отношений.</a:t>
            </a:r>
          </a:p>
        </p:txBody>
      </p:sp>
      <p:pic>
        <p:nvPicPr>
          <p:cNvPr id="10248" name="Рисунок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924175"/>
            <a:ext cx="1512888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3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19457" grpId="0" animBg="1"/>
      <p:bldP spid="19458" grpId="0"/>
      <p:bldP spid="19459" grpId="0" animBg="1"/>
      <p:bldP spid="194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11560" y="764704"/>
          <a:ext cx="806489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Этапы внедрения школьной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первый этап – диагностический:</a:t>
            </a:r>
          </a:p>
          <a:p>
            <a:pPr marL="514350" indent="-514350" algn="ctr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dirty="0" smtClean="0"/>
              <a:t>Анкетирование педагогов, родителей  и учащихся на предмет частоты и остроты конфликтных ситуаций.</a:t>
            </a:r>
          </a:p>
          <a:p>
            <a:pPr marL="514350" indent="-514350" algn="ctr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dirty="0" smtClean="0"/>
              <a:t>Проведение социометрии в   5-11 классах.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dirty="0" smtClean="0"/>
              <a:t>МО классных руководителей на котором было предложение - утвердить Положение о создании «Школьной службы примирения».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1175</Words>
  <Application>Microsoft Office PowerPoint</Application>
  <PresentationFormat>Экран (4:3)</PresentationFormat>
  <Paragraphs>174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Точечный рисунок</vt:lpstr>
      <vt:lpstr>Школьная  Служба примирения </vt:lpstr>
      <vt:lpstr> Школьная служба примирения </vt:lpstr>
      <vt:lpstr>Правовая основа организации служб школьной медиации в образовательных организациях</vt:lpstr>
      <vt:lpstr> Правовая основа организации служб школьной медиации в образовательных организациях </vt:lpstr>
      <vt:lpstr>Слайд 5</vt:lpstr>
      <vt:lpstr>Слайд 6</vt:lpstr>
      <vt:lpstr>Направления:</vt:lpstr>
      <vt:lpstr>Слайд 8</vt:lpstr>
      <vt:lpstr>Этапы внедрения школьной службы примирения</vt:lpstr>
      <vt:lpstr>второй этап – организационный</vt:lpstr>
      <vt:lpstr>третий этап – учебно-методический </vt:lpstr>
      <vt:lpstr>четвертый этап – инновационный </vt:lpstr>
      <vt:lpstr>Порядок работы школьной службы примирения</vt:lpstr>
      <vt:lpstr>Слайд 14</vt:lpstr>
      <vt:lpstr>Слайд 15</vt:lpstr>
      <vt:lpstr>Слайд 16</vt:lpstr>
      <vt:lpstr>Восстановительная медиация помогает</vt:lpstr>
      <vt:lpstr>Слайд 18</vt:lpstr>
      <vt:lpstr>Слайд 19</vt:lpstr>
      <vt:lpstr>Слайд 20</vt:lpstr>
      <vt:lpstr>Стандарты восстановительной медиации</vt:lpstr>
      <vt:lpstr>Медиативный  (восстановительный) подход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 Служба примирения </dc:title>
  <dc:creator>км</dc:creator>
  <cp:lastModifiedBy>Ирина</cp:lastModifiedBy>
  <cp:revision>29</cp:revision>
  <dcterms:created xsi:type="dcterms:W3CDTF">2015-12-07T16:34:58Z</dcterms:created>
  <dcterms:modified xsi:type="dcterms:W3CDTF">2019-12-09T01:18:21Z</dcterms:modified>
</cp:coreProperties>
</file>